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AN Mon Cheri" charset="1" panose="00000000000000000000"/>
      <p:regular r:id="rId17"/>
    </p:embeddedFont>
    <p:embeddedFont>
      <p:font typeface="TT Commons Pro" charset="1" panose="020B0103030102020204"/>
      <p:regular r:id="rId18"/>
    </p:embeddedFont>
    <p:embeddedFont>
      <p:font typeface="TT Commons Pro Bold" charset="1" panose="020B01030301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37666">
            <a:off x="-1883592" y="534262"/>
            <a:ext cx="18447884" cy="15081145"/>
          </a:xfrm>
          <a:custGeom>
            <a:avLst/>
            <a:gdLst/>
            <a:ahLst/>
            <a:cxnLst/>
            <a:rect r="r" b="b" t="t" l="l"/>
            <a:pathLst>
              <a:path h="15081145" w="18447884">
                <a:moveTo>
                  <a:pt x="0" y="0"/>
                </a:moveTo>
                <a:lnTo>
                  <a:pt x="18447883" y="0"/>
                </a:lnTo>
                <a:lnTo>
                  <a:pt x="18447883" y="15081145"/>
                </a:lnTo>
                <a:lnTo>
                  <a:pt x="0" y="1508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867061"/>
            <a:ext cx="13387757" cy="1542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39"/>
              </a:lnSpc>
            </a:pPr>
            <a:r>
              <a:rPr lang="en-US" sz="8559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SEMINÁRIO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401905"/>
            <a:ext cx="14317361" cy="118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4"/>
              </a:lnSpc>
              <a:spcBef>
                <a:spcPct val="0"/>
              </a:spcBef>
            </a:pPr>
            <a:r>
              <a:rPr lang="en-US" sz="3431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Modelagem de Desgastes de T</a:t>
            </a:r>
            <a:r>
              <a:rPr lang="en-US" sz="3431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ijolos Refratários Durante os Ciclos das Panelas Siderúrgicas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82214" y="8767445"/>
            <a:ext cx="380220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Vítor Batista Matos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735509" y="9696409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1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28700" y="1028700"/>
            <a:ext cx="12182315" cy="1506055"/>
          </a:xfrm>
          <a:custGeom>
            <a:avLst/>
            <a:gdLst/>
            <a:ahLst/>
            <a:cxnLst/>
            <a:rect r="r" b="b" t="t" l="l"/>
            <a:pathLst>
              <a:path h="1506055" w="12182315">
                <a:moveTo>
                  <a:pt x="0" y="0"/>
                </a:moveTo>
                <a:lnTo>
                  <a:pt x="12182315" y="0"/>
                </a:lnTo>
                <a:lnTo>
                  <a:pt x="12182315" y="1506055"/>
                </a:lnTo>
                <a:lnTo>
                  <a:pt x="0" y="15060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767445"/>
            <a:ext cx="380220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Simulação Estocástica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216869"/>
            <a:ext cx="16230600" cy="4818346"/>
            <a:chOff x="0" y="0"/>
            <a:chExt cx="9101522" cy="27019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01523" cy="2701951"/>
            </a:xfrm>
            <a:custGeom>
              <a:avLst/>
              <a:gdLst/>
              <a:ahLst/>
              <a:cxnLst/>
              <a:rect r="r" b="b" t="t" l="l"/>
              <a:pathLst>
                <a:path h="2701951" w="9101523">
                  <a:moveTo>
                    <a:pt x="8977062" y="2701951"/>
                  </a:moveTo>
                  <a:lnTo>
                    <a:pt x="124460" y="2701951"/>
                  </a:lnTo>
                  <a:cubicBezTo>
                    <a:pt x="55880" y="2701951"/>
                    <a:pt x="0" y="2646071"/>
                    <a:pt x="0" y="257749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977063" y="0"/>
                  </a:lnTo>
                  <a:cubicBezTo>
                    <a:pt x="9045642" y="0"/>
                    <a:pt x="9101523" y="55880"/>
                    <a:pt x="9101523" y="124460"/>
                  </a:cubicBezTo>
                  <a:lnTo>
                    <a:pt x="9101523" y="2577491"/>
                  </a:lnTo>
                  <a:cubicBezTo>
                    <a:pt x="9101523" y="2646071"/>
                    <a:pt x="9045642" y="2701951"/>
                    <a:pt x="8977063" y="270195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3990" y="4577338"/>
            <a:ext cx="15520019" cy="4097406"/>
          </a:xfrm>
          <a:custGeom>
            <a:avLst/>
            <a:gdLst/>
            <a:ahLst/>
            <a:cxnLst/>
            <a:rect r="r" b="b" t="t" l="l"/>
            <a:pathLst>
              <a:path h="4097406" w="15520019">
                <a:moveTo>
                  <a:pt x="0" y="0"/>
                </a:moveTo>
                <a:lnTo>
                  <a:pt x="15520020" y="0"/>
                </a:lnTo>
                <a:lnTo>
                  <a:pt x="15520020" y="4097407"/>
                </a:lnTo>
                <a:lnTo>
                  <a:pt x="0" y="4097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" t="-200113" r="-67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1213966"/>
            <a:ext cx="16230600" cy="2368663"/>
            <a:chOff x="0" y="0"/>
            <a:chExt cx="21640800" cy="315821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385509"/>
              <a:ext cx="19476659" cy="1772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93726" indent="-296863" lvl="1">
                <a:lnSpc>
                  <a:spcPts val="3575"/>
                </a:lnSpc>
                <a:buFont typeface="Arial"/>
                <a:buChar char="•"/>
              </a:pPr>
              <a:r>
                <a:rPr lang="en-US" sz="275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Faixa de erosão mais frequente entre 20% e 60% (aprox.);</a:t>
              </a:r>
            </a:p>
            <a:p>
              <a:pPr algn="l" marL="593726" indent="-296863" lvl="1">
                <a:lnSpc>
                  <a:spcPts val="3575"/>
                </a:lnSpc>
                <a:buFont typeface="Arial"/>
                <a:buChar char="•"/>
              </a:pPr>
              <a:r>
                <a:rPr lang="en-US" sz="275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Aplicável o uso das panelas até o limite de 60%;</a:t>
              </a:r>
            </a:p>
            <a:p>
              <a:pPr algn="l" marL="593726" indent="-296863" lvl="1">
                <a:lnSpc>
                  <a:spcPts val="3575"/>
                </a:lnSpc>
                <a:buFont typeface="Arial"/>
                <a:buChar char="•"/>
              </a:pPr>
              <a:r>
                <a:rPr lang="en-US" sz="275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Após este limite, a chance de um acidente seria cumulativamente aumentado.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1640800" cy="1139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RESULTADOS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73478">
            <a:off x="6544893" y="30713"/>
            <a:ext cx="14962533" cy="14438844"/>
          </a:xfrm>
          <a:custGeom>
            <a:avLst/>
            <a:gdLst/>
            <a:ahLst/>
            <a:cxnLst/>
            <a:rect r="r" b="b" t="t" l="l"/>
            <a:pathLst>
              <a:path h="14438844" w="14962533">
                <a:moveTo>
                  <a:pt x="0" y="0"/>
                </a:moveTo>
                <a:lnTo>
                  <a:pt x="14962532" y="0"/>
                </a:lnTo>
                <a:lnTo>
                  <a:pt x="14962532" y="14438844"/>
                </a:lnTo>
                <a:lnTo>
                  <a:pt x="0" y="144388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83666" y="2146334"/>
            <a:ext cx="16175634" cy="247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ALVES, E. O. Estudodos Parâm</a:t>
            </a: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etrosde Desgastede Refratários: Comparativode Tijolos Dolomíticos Para Linha de Escória em Panelas de Aço de Siderurgia. 2011. Trabalho de Conclusão de Curso (Graduação em Engenharia de Materiais) - Faculdadede Engenharia de Materiais, Universidade Federaldo Pará, Marabá.</a:t>
            </a:r>
          </a:p>
          <a:p>
            <a:pPr algn="l">
              <a:lnSpc>
                <a:spcPts val="39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83666" y="4484654"/>
            <a:ext cx="16175634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ANTUNES, M . M; OLIVEIRA, A. L. O Princípio da Máxima Entropia e o Problema da Razão Insuficiente. Scientiarum Historia XI – Filosofia, Ciências e Artes: Conexões Interdisciplinares “Scudindo a Poeira”, Rio de Janeiro, 07 nov. 2018.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3666" y="6237254"/>
            <a:ext cx="16175634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M</a:t>
            </a: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AYER, F. P. Métodos de Monte Carlo. 2022. Disponível em: http://cursos.leg.ufpr.br/ce089/06_MC_intro.html. Acesso em: 19 out. 2025.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639618"/>
            <a:ext cx="16175634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BATISTA, A. S; SCHIMITZ, L. B. S; ROCHA, M. R. Predição de Desgaste Refratário p</a:t>
            </a: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ara Reparo Intermediário da Linha de Escória de Panelas de Aço em uma Aciaria. 2023. 59f. Trabalho de Conclusão de Curso (Especialização em Ciência de Dados) - Instituto de Ciências Exatas e Aplicadas da Universidade Federal de Ouro Preto, João Monlevade.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73331" y="866775"/>
            <a:ext cx="6885969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REFERÊNCIAS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7226698" cy="8229600"/>
            <a:chOff x="0" y="0"/>
            <a:chExt cx="4052466" cy="46148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52466" cy="4614857"/>
            </a:xfrm>
            <a:custGeom>
              <a:avLst/>
              <a:gdLst/>
              <a:ahLst/>
              <a:cxnLst/>
              <a:rect r="r" b="b" t="t" l="l"/>
              <a:pathLst>
                <a:path h="4614857" w="4052466">
                  <a:moveTo>
                    <a:pt x="3928006" y="4614856"/>
                  </a:moveTo>
                  <a:lnTo>
                    <a:pt x="124460" y="4614856"/>
                  </a:lnTo>
                  <a:cubicBezTo>
                    <a:pt x="55880" y="4614856"/>
                    <a:pt x="0" y="4558976"/>
                    <a:pt x="0" y="449039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28006" y="0"/>
                  </a:lnTo>
                  <a:cubicBezTo>
                    <a:pt x="3996586" y="0"/>
                    <a:pt x="4052466" y="55880"/>
                    <a:pt x="4052466" y="124460"/>
                  </a:cubicBezTo>
                  <a:lnTo>
                    <a:pt x="4052466" y="4490396"/>
                  </a:lnTo>
                  <a:cubicBezTo>
                    <a:pt x="4052466" y="4558976"/>
                    <a:pt x="3996586" y="4614857"/>
                    <a:pt x="3928006" y="461485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56304" y="1431014"/>
            <a:ext cx="6362720" cy="4016185"/>
          </a:xfrm>
          <a:custGeom>
            <a:avLst/>
            <a:gdLst/>
            <a:ahLst/>
            <a:cxnLst/>
            <a:rect r="r" b="b" t="t" l="l"/>
            <a:pathLst>
              <a:path h="4016185" w="6362720">
                <a:moveTo>
                  <a:pt x="0" y="0"/>
                </a:moveTo>
                <a:lnTo>
                  <a:pt x="6362721" y="0"/>
                </a:lnTo>
                <a:lnTo>
                  <a:pt x="6362721" y="4016186"/>
                </a:lnTo>
                <a:lnTo>
                  <a:pt x="0" y="40161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56304" y="5447200"/>
            <a:ext cx="6362720" cy="3378702"/>
          </a:xfrm>
          <a:custGeom>
            <a:avLst/>
            <a:gdLst/>
            <a:ahLst/>
            <a:cxnLst/>
            <a:rect r="r" b="b" t="t" l="l"/>
            <a:pathLst>
              <a:path h="3378702" w="6362720">
                <a:moveTo>
                  <a:pt x="0" y="0"/>
                </a:moveTo>
                <a:lnTo>
                  <a:pt x="6362721" y="0"/>
                </a:lnTo>
                <a:lnTo>
                  <a:pt x="6362721" y="3378701"/>
                </a:lnTo>
                <a:lnTo>
                  <a:pt x="0" y="33787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699" r="0" b="-9558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144000" y="1110907"/>
            <a:ext cx="8115300" cy="8065186"/>
            <a:chOff x="0" y="0"/>
            <a:chExt cx="10820400" cy="1075358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851243"/>
              <a:ext cx="10820400" cy="7902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50715" indent="-325358" lvl="1">
                <a:lnSpc>
                  <a:spcPts val="3918"/>
                </a:lnSpc>
                <a:buFont typeface="Arial"/>
                <a:buChar char="•"/>
              </a:pPr>
              <a:r>
                <a:rPr lang="en-US" sz="3013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Apresentam suficiente estabilidade física e química capaz de resistir por longo tempo a altas temperaturas;</a:t>
              </a:r>
            </a:p>
            <a:p>
              <a:pPr algn="l">
                <a:lnSpc>
                  <a:spcPts val="3918"/>
                </a:lnSpc>
              </a:pPr>
            </a:p>
            <a:p>
              <a:pPr algn="l" marL="650715" indent="-325358" lvl="1">
                <a:lnSpc>
                  <a:spcPts val="3918"/>
                </a:lnSpc>
                <a:buFont typeface="Arial"/>
                <a:buChar char="•"/>
              </a:pPr>
              <a:r>
                <a:rPr lang="en-US" sz="3013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Trabalham sob outras condições que podem comprometer seu desempenho, como:  Tensões mecânicas, choques térmicos, erosão e corrosão;</a:t>
              </a:r>
            </a:p>
            <a:p>
              <a:pPr algn="l">
                <a:lnSpc>
                  <a:spcPts val="3918"/>
                </a:lnSpc>
              </a:pPr>
            </a:p>
            <a:p>
              <a:pPr algn="l" marL="650715" indent="-325358" lvl="1">
                <a:lnSpc>
                  <a:spcPts val="3918"/>
                </a:lnSpc>
                <a:buFont typeface="Arial"/>
                <a:buChar char="•"/>
              </a:pPr>
              <a:r>
                <a:rPr lang="en-US" sz="3013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Muito utilizado na produção de metais, cimento, vidro, derivados do petróleo, cerâmicas e vários outros materiais.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161925"/>
              <a:ext cx="10820400" cy="2734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39"/>
                </a:lnSpc>
              </a:pPr>
              <a:r>
                <a:rPr lang="en-US" sz="5626">
                  <a:solidFill>
                    <a:srgbClr val="000000"/>
                  </a:solidFill>
                  <a:latin typeface="TAN Mon Cheri"/>
                  <a:ea typeface="TAN Mon Cheri"/>
                  <a:cs typeface="TAN Mon Cheri"/>
                  <a:sym typeface="TAN Mon Cheri"/>
                </a:rPr>
                <a:t>TIJOLO REFRATÁRIO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677801" y="1315871"/>
            <a:ext cx="9581499" cy="7655258"/>
            <a:chOff x="0" y="0"/>
            <a:chExt cx="5372952" cy="42927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2952" cy="4292787"/>
            </a:xfrm>
            <a:custGeom>
              <a:avLst/>
              <a:gdLst/>
              <a:ahLst/>
              <a:cxnLst/>
              <a:rect r="r" b="b" t="t" l="l"/>
              <a:pathLst>
                <a:path h="4292787" w="5372952">
                  <a:moveTo>
                    <a:pt x="5248492" y="4292787"/>
                  </a:moveTo>
                  <a:lnTo>
                    <a:pt x="124460" y="4292787"/>
                  </a:lnTo>
                  <a:cubicBezTo>
                    <a:pt x="55880" y="4292787"/>
                    <a:pt x="0" y="4236907"/>
                    <a:pt x="0" y="416832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48492" y="0"/>
                  </a:lnTo>
                  <a:cubicBezTo>
                    <a:pt x="5317072" y="0"/>
                    <a:pt x="5372952" y="55880"/>
                    <a:pt x="5372952" y="124460"/>
                  </a:cubicBezTo>
                  <a:lnTo>
                    <a:pt x="5372952" y="4168327"/>
                  </a:lnTo>
                  <a:cubicBezTo>
                    <a:pt x="5372952" y="4236907"/>
                    <a:pt x="5317072" y="4292787"/>
                    <a:pt x="5248492" y="429278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071592" y="1719369"/>
            <a:ext cx="8793917" cy="6848263"/>
          </a:xfrm>
          <a:custGeom>
            <a:avLst/>
            <a:gdLst/>
            <a:ahLst/>
            <a:cxnLst/>
            <a:rect r="r" b="b" t="t" l="l"/>
            <a:pathLst>
              <a:path h="6848263" w="8793917">
                <a:moveTo>
                  <a:pt x="0" y="0"/>
                </a:moveTo>
                <a:lnTo>
                  <a:pt x="8793917" y="0"/>
                </a:lnTo>
                <a:lnTo>
                  <a:pt x="8793917" y="6848262"/>
                </a:lnTo>
                <a:lnTo>
                  <a:pt x="0" y="68482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1853857"/>
            <a:ext cx="6649101" cy="6579286"/>
            <a:chOff x="0" y="0"/>
            <a:chExt cx="8865468" cy="877238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851243"/>
              <a:ext cx="8367749" cy="59211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50715" indent="-325358" lvl="1">
                <a:lnSpc>
                  <a:spcPts val="3918"/>
                </a:lnSpc>
                <a:buFont typeface="Arial"/>
                <a:buChar char="•"/>
              </a:pPr>
              <a:r>
                <a:rPr lang="en-US" sz="3013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 Usada para refinar vários tipos de aços, como: Rolamentos, estrutural de liga, ferramentas, molas, aço-carbono, etc..;</a:t>
              </a:r>
            </a:p>
            <a:p>
              <a:pPr algn="l">
                <a:lnSpc>
                  <a:spcPts val="3918"/>
                </a:lnSpc>
              </a:pPr>
            </a:p>
            <a:p>
              <a:pPr algn="l" marL="650715" indent="-325358" lvl="1">
                <a:lnSpc>
                  <a:spcPts val="3918"/>
                </a:lnSpc>
                <a:buFont typeface="Arial"/>
                <a:buChar char="•"/>
              </a:pPr>
              <a:r>
                <a:rPr lang="en-US" sz="3013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 Utiliza eletrodos para aquecimento, enquanto o aço líquido é agitado através de tijolos permeáveis ​​em sua base.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161925"/>
              <a:ext cx="8865468" cy="2734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39"/>
                </a:lnSpc>
              </a:pPr>
              <a:r>
                <a:rPr lang="en-US" sz="5626">
                  <a:solidFill>
                    <a:srgbClr val="000000"/>
                  </a:solidFill>
                  <a:latin typeface="TAN Mon Cheri"/>
                  <a:ea typeface="TAN Mon Cheri"/>
                  <a:cs typeface="TAN Mon Cheri"/>
                  <a:sym typeface="TAN Mon Cheri"/>
                </a:rPr>
                <a:t>PANELA SIDERÚRGICA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509195">
            <a:off x="-5813943" y="-2972466"/>
            <a:ext cx="11627886" cy="13925612"/>
          </a:xfrm>
          <a:custGeom>
            <a:avLst/>
            <a:gdLst/>
            <a:ahLst/>
            <a:cxnLst/>
            <a:rect r="r" b="b" t="t" l="l"/>
            <a:pathLst>
              <a:path h="13925612" w="11627886">
                <a:moveTo>
                  <a:pt x="0" y="0"/>
                </a:moveTo>
                <a:lnTo>
                  <a:pt x="11627886" y="0"/>
                </a:lnTo>
                <a:lnTo>
                  <a:pt x="11627886" y="13925612"/>
                </a:lnTo>
                <a:lnTo>
                  <a:pt x="0" y="13925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56898" y="866775"/>
            <a:ext cx="905136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CICLO DA PANELA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882580" y="0"/>
            <a:ext cx="15350424" cy="15350424"/>
          </a:xfrm>
          <a:custGeom>
            <a:avLst/>
            <a:gdLst/>
            <a:ahLst/>
            <a:cxnLst/>
            <a:rect r="r" b="b" t="t" l="l"/>
            <a:pathLst>
              <a:path h="15350424" w="15350424">
                <a:moveTo>
                  <a:pt x="0" y="0"/>
                </a:moveTo>
                <a:lnTo>
                  <a:pt x="15350424" y="0"/>
                </a:lnTo>
                <a:lnTo>
                  <a:pt x="15350424" y="15350424"/>
                </a:lnTo>
                <a:lnTo>
                  <a:pt x="0" y="153504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36280" y="2106413"/>
            <a:ext cx="10892599" cy="7638435"/>
          </a:xfrm>
          <a:custGeom>
            <a:avLst/>
            <a:gdLst/>
            <a:ahLst/>
            <a:cxnLst/>
            <a:rect r="r" b="b" t="t" l="l"/>
            <a:pathLst>
              <a:path h="7638435" w="10892599">
                <a:moveTo>
                  <a:pt x="0" y="0"/>
                </a:moveTo>
                <a:lnTo>
                  <a:pt x="10892600" y="0"/>
                </a:lnTo>
                <a:lnTo>
                  <a:pt x="10892600" y="7638435"/>
                </a:lnTo>
                <a:lnTo>
                  <a:pt x="0" y="76384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381568">
            <a:off x="10828857" y="-3567569"/>
            <a:ext cx="13067819" cy="14379993"/>
          </a:xfrm>
          <a:custGeom>
            <a:avLst/>
            <a:gdLst/>
            <a:ahLst/>
            <a:cxnLst/>
            <a:rect r="r" b="b" t="t" l="l"/>
            <a:pathLst>
              <a:path h="14379993" w="13067819">
                <a:moveTo>
                  <a:pt x="0" y="0"/>
                </a:moveTo>
                <a:lnTo>
                  <a:pt x="13067819" y="0"/>
                </a:lnTo>
                <a:lnTo>
                  <a:pt x="13067819" y="14379993"/>
                </a:lnTo>
                <a:lnTo>
                  <a:pt x="0" y="14379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811266" y="6173187"/>
            <a:ext cx="10452295" cy="3085113"/>
          </a:xfrm>
          <a:custGeom>
            <a:avLst/>
            <a:gdLst/>
            <a:ahLst/>
            <a:cxnLst/>
            <a:rect r="r" b="b" t="t" l="l"/>
            <a:pathLst>
              <a:path h="3085113" w="10452295">
                <a:moveTo>
                  <a:pt x="0" y="0"/>
                </a:moveTo>
                <a:lnTo>
                  <a:pt x="10452296" y="0"/>
                </a:lnTo>
                <a:lnTo>
                  <a:pt x="10452296" y="3085113"/>
                </a:lnTo>
                <a:lnTo>
                  <a:pt x="0" y="3085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66775"/>
            <a:ext cx="1590877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METODOLOGIA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977400"/>
            <a:ext cx="14299478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Objetivo:</a:t>
            </a: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 Descobrir o melhor momento para a panela ser retirada de ciclo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929211" y="4142987"/>
            <a:ext cx="14216407" cy="1731503"/>
            <a:chOff x="0" y="0"/>
            <a:chExt cx="7972037" cy="9709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72037" cy="970963"/>
            </a:xfrm>
            <a:custGeom>
              <a:avLst/>
              <a:gdLst/>
              <a:ahLst/>
              <a:cxnLst/>
              <a:rect r="r" b="b" t="t" l="l"/>
              <a:pathLst>
                <a:path h="970963" w="7972037">
                  <a:moveTo>
                    <a:pt x="7847577" y="970963"/>
                  </a:moveTo>
                  <a:lnTo>
                    <a:pt x="124460" y="970963"/>
                  </a:lnTo>
                  <a:cubicBezTo>
                    <a:pt x="55880" y="970963"/>
                    <a:pt x="0" y="915083"/>
                    <a:pt x="0" y="8465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847578" y="0"/>
                  </a:lnTo>
                  <a:cubicBezTo>
                    <a:pt x="7916157" y="0"/>
                    <a:pt x="7972037" y="55880"/>
                    <a:pt x="7972037" y="124460"/>
                  </a:cubicBezTo>
                  <a:lnTo>
                    <a:pt x="7972037" y="846503"/>
                  </a:lnTo>
                  <a:cubicBezTo>
                    <a:pt x="7972037" y="915083"/>
                    <a:pt x="7916157" y="970963"/>
                    <a:pt x="7847578" y="970963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833348" y="4241481"/>
            <a:ext cx="1429947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Uso de uma</a:t>
            </a:r>
            <a:r>
              <a:rPr lang="en-US" sz="399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 sequência de simulações no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qual o resultado de cada etapa irá compor a próxima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730628"/>
            <a:ext cx="7849895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Método de Monte Carlo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395451"/>
            <a:ext cx="7849895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Principio da Máxima da Entropia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381568">
            <a:off x="10828857" y="-3567569"/>
            <a:ext cx="13067819" cy="14379993"/>
          </a:xfrm>
          <a:custGeom>
            <a:avLst/>
            <a:gdLst/>
            <a:ahLst/>
            <a:cxnLst/>
            <a:rect r="r" b="b" t="t" l="l"/>
            <a:pathLst>
              <a:path h="14379993" w="13067819">
                <a:moveTo>
                  <a:pt x="0" y="0"/>
                </a:moveTo>
                <a:lnTo>
                  <a:pt x="13067819" y="0"/>
                </a:lnTo>
                <a:lnTo>
                  <a:pt x="13067819" y="14379993"/>
                </a:lnTo>
                <a:lnTo>
                  <a:pt x="0" y="14379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66775"/>
            <a:ext cx="1590877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METODOLOGIA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31656"/>
            <a:ext cx="1337212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Perda Proporcional de Resistência Após Altas Temperaturas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88145" y="3838575"/>
            <a:ext cx="14849329" cy="490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9"/>
              </a:lnSpc>
            </a:pPr>
            <a:r>
              <a:rPr lang="en-US" sz="3463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Fórmula: 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</a:t>
            </a: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erda_resist = (res_high_temperature - res_room_temperature) /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res_room_temperature</a:t>
            </a:r>
          </a:p>
          <a:p>
            <a:pPr algn="l">
              <a:lnSpc>
                <a:spcPts val="4849"/>
              </a:lnSpc>
            </a:pP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perda_resist – Perda percentual de resistência após altas temperaturas (%)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res_high_temperature – resistência média após altas temperaturas (MPa)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res_room_temperature – resistência média em temperatura ambiente (MPa)</a:t>
            </a:r>
          </a:p>
          <a:p>
            <a:pPr algn="l">
              <a:lnSpc>
                <a:spcPts val="484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381568">
            <a:off x="10828857" y="-3567569"/>
            <a:ext cx="13067819" cy="14379993"/>
          </a:xfrm>
          <a:custGeom>
            <a:avLst/>
            <a:gdLst/>
            <a:ahLst/>
            <a:cxnLst/>
            <a:rect r="r" b="b" t="t" l="l"/>
            <a:pathLst>
              <a:path h="14379993" w="13067819">
                <a:moveTo>
                  <a:pt x="0" y="0"/>
                </a:moveTo>
                <a:lnTo>
                  <a:pt x="13067819" y="0"/>
                </a:lnTo>
                <a:lnTo>
                  <a:pt x="13067819" y="14379993"/>
                </a:lnTo>
                <a:lnTo>
                  <a:pt x="0" y="14379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66775"/>
            <a:ext cx="1590877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METODOLOGIA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31656"/>
            <a:ext cx="1337212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Resistência à Compressão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88145" y="3838575"/>
            <a:ext cx="14992646" cy="4289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9"/>
              </a:lnSpc>
            </a:pPr>
            <a:r>
              <a:rPr lang="en-US" sz="3463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Fórmula: 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resist_comp = P/A – (P/A * perda_resist)</a:t>
            </a:r>
          </a:p>
          <a:p>
            <a:pPr algn="l">
              <a:lnSpc>
                <a:spcPts val="4849"/>
              </a:lnSpc>
            </a:pP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resist_comp – resistência à compressão (MPa)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 – carga de ruptura (N)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A – área do refratário = 170 (cm³)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perda_resist – Porcentagem de perda de resistência após altas temperaturas (%)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381568">
            <a:off x="10828857" y="-3567569"/>
            <a:ext cx="13067819" cy="14379993"/>
          </a:xfrm>
          <a:custGeom>
            <a:avLst/>
            <a:gdLst/>
            <a:ahLst/>
            <a:cxnLst/>
            <a:rect r="r" b="b" t="t" l="l"/>
            <a:pathLst>
              <a:path h="14379993" w="13067819">
                <a:moveTo>
                  <a:pt x="0" y="0"/>
                </a:moveTo>
                <a:lnTo>
                  <a:pt x="13067819" y="0"/>
                </a:lnTo>
                <a:lnTo>
                  <a:pt x="13067819" y="14379993"/>
                </a:lnTo>
                <a:lnTo>
                  <a:pt x="0" y="14379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66775"/>
            <a:ext cx="1590877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TAN Mon Cheri"/>
                <a:ea typeface="TAN Mon Cheri"/>
                <a:cs typeface="TAN Mon Cheri"/>
                <a:sym typeface="TAN Mon Cheri"/>
              </a:rPr>
              <a:t>METODOLOGIA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35509" y="9572446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31656"/>
            <a:ext cx="1337212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Taxa de Erosão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88145" y="3737090"/>
            <a:ext cx="14992646" cy="5521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9"/>
              </a:lnSpc>
            </a:pPr>
            <a:r>
              <a:rPr lang="en-US" sz="3463" b="true">
                <a:solidFill>
                  <a:srgbClr val="000000"/>
                </a:solidFill>
                <a:latin typeface="TT Commons Pro Bold"/>
                <a:ea typeface="TT Commons Pro Bold"/>
                <a:cs typeface="TT Commons Pro Bold"/>
                <a:sym typeface="TT Commons Pro Bold"/>
              </a:rPr>
              <a:t>Fórmula: 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VE = ((((P2 -P1) / densi_geom) – resist_comp ) / vol_inicial) * 100</a:t>
            </a:r>
          </a:p>
          <a:p>
            <a:pPr algn="l">
              <a:lnSpc>
                <a:spcPts val="4849"/>
              </a:lnSpc>
            </a:pP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VE – volume erodido (cm³)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P1 – peso do corpo de prova antes dos ciclos = 460 (g)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P2 – peso do corpo de prova após os ciclos (g)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densi_geom – densidade geométrica do refratário (g/cm³)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resist_comp – resistência à compressão (MPa)</a:t>
            </a:r>
          </a:p>
          <a:p>
            <a:pPr algn="l">
              <a:lnSpc>
                <a:spcPts val="4849"/>
              </a:lnSpc>
            </a:pPr>
            <a:r>
              <a:rPr lang="en-US" sz="3463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vol_inicial – volume antes da simulação (cm³)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D0E0">
                <a:alpha val="100000"/>
              </a:srgbClr>
            </a:gs>
            <a:gs pos="50000">
              <a:srgbClr val="C6A4BF">
                <a:alpha val="55000"/>
              </a:srgbClr>
            </a:gs>
            <a:gs pos="100000">
              <a:srgbClr val="EAA86B">
                <a:alpha val="55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0219" y="1665663"/>
            <a:ext cx="16851639" cy="8276340"/>
            <a:chOff x="0" y="0"/>
            <a:chExt cx="9449778" cy="46410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49778" cy="4641067"/>
            </a:xfrm>
            <a:custGeom>
              <a:avLst/>
              <a:gdLst/>
              <a:ahLst/>
              <a:cxnLst/>
              <a:rect r="r" b="b" t="t" l="l"/>
              <a:pathLst>
                <a:path h="4641067" w="9449778">
                  <a:moveTo>
                    <a:pt x="9325318" y="4641067"/>
                  </a:moveTo>
                  <a:lnTo>
                    <a:pt x="124460" y="4641067"/>
                  </a:lnTo>
                  <a:cubicBezTo>
                    <a:pt x="55880" y="4641067"/>
                    <a:pt x="0" y="4585187"/>
                    <a:pt x="0" y="45166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325318" y="0"/>
                  </a:lnTo>
                  <a:cubicBezTo>
                    <a:pt x="9393898" y="0"/>
                    <a:pt x="9449778" y="55880"/>
                    <a:pt x="9449778" y="124460"/>
                  </a:cubicBezTo>
                  <a:lnTo>
                    <a:pt x="9449778" y="4516607"/>
                  </a:lnTo>
                  <a:cubicBezTo>
                    <a:pt x="9449778" y="4585187"/>
                    <a:pt x="9393898" y="4641067"/>
                    <a:pt x="9325318" y="464106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10219" y="595313"/>
            <a:ext cx="16230600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RESULTADOS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862972" y="2061691"/>
            <a:ext cx="14593905" cy="7463886"/>
          </a:xfrm>
          <a:custGeom>
            <a:avLst/>
            <a:gdLst/>
            <a:ahLst/>
            <a:cxnLst/>
            <a:rect r="r" b="b" t="t" l="l"/>
            <a:pathLst>
              <a:path h="7463886" w="14593905">
                <a:moveTo>
                  <a:pt x="0" y="0"/>
                </a:moveTo>
                <a:lnTo>
                  <a:pt x="14593905" y="0"/>
                </a:lnTo>
                <a:lnTo>
                  <a:pt x="14593905" y="7463886"/>
                </a:lnTo>
                <a:lnTo>
                  <a:pt x="0" y="74638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52" r="0" b="-5275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DAG7oVKjM7o</dc:identifier>
  <dcterms:modified xsi:type="dcterms:W3CDTF">2011-08-01T06:04:30Z</dcterms:modified>
  <cp:revision>1</cp:revision>
  <dc:title>Simulação Estocástica em Tijolos Refratários</dc:title>
</cp:coreProperties>
</file>

<file path=docProps/thumbnail.jpeg>
</file>